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68F"/>
    <a:srgbClr val="3CA38D"/>
    <a:srgbClr val="48AA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96" d="100"/>
          <a:sy n="96" d="100"/>
        </p:scale>
        <p:origin x="288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4F03D-7D6D-8E4D-A233-85CC0C68C0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A12A7F-9539-8C12-91CE-104E1D5BB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88F1D-4029-46BD-2AFF-7FFE3C996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A687-6701-4D41-939E-DD335767033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8C93B-BD76-1132-19C7-EF560ABA8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D1DEE-88A5-E932-334F-3F885EC53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6FEFB-F2F1-4241-8D1F-7B1337C54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713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EE802-C839-3823-DCFC-4760411A9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C9A954-A11A-591A-8AA4-A8D0DB55A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21CDB-48A0-D8E1-15C1-1E10AA9E2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A687-6701-4D41-939E-DD335767033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EDCDC-D80D-6AE8-D215-E52C34E64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188D1-37FF-28B6-89AE-E2C7C2D3B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6FEFB-F2F1-4241-8D1F-7B1337C54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672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9D1FD3-36C2-1BE2-498F-44FCD7BB16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C0E464-48D8-D393-362A-1BDB82F32B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31ECE-E5BC-C01F-507B-040BA8563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A687-6701-4D41-939E-DD335767033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4FF5E-30CB-E4A4-8D11-000F57997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3DD10-F1BD-242D-5387-AEFA47CC3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6FEFB-F2F1-4241-8D1F-7B1337C54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365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8C7D9-0045-80F7-4E75-BEA3E0A8B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EA82E-88B9-50EF-83CE-44D8BC123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B8AA5-F5CD-15FC-7CD4-D510EE4C9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A687-6701-4D41-939E-DD335767033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69057-2A5A-664B-0F31-641973FB3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87505-58B0-341A-C5F0-2B5382D23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6FEFB-F2F1-4241-8D1F-7B1337C54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56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BDC2F-1C59-4DCE-A6AD-F18E54249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4958C-897B-48A2-BF5B-1BF33D002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572EE-4EB7-D499-F7D7-EAE2F4184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A687-6701-4D41-939E-DD335767033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75694-9FDF-5502-53C9-FC1F33058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787E5-37AF-0B76-490D-6CA017437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6FEFB-F2F1-4241-8D1F-7B1337C54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697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CB92B-F4C6-D46D-8274-73ABA3347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E7E70-6183-C6E7-9C27-C5912D35CC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039BF6-0F72-B895-555B-36474EDC2D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F0543A-6F11-FD3D-F280-41B6B5D5A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A687-6701-4D41-939E-DD335767033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71B56F-688D-218E-B159-4D52D41F6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153BB-975A-51CA-C1A7-F720886B7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6FEFB-F2F1-4241-8D1F-7B1337C54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82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49A1D-18A5-8539-2683-E73B8624B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38176A-A648-0229-8B3C-CE6591E64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F97D6C-75AF-C33D-3695-BC875396F0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C5F1D5-FE4A-FBE3-42B7-43283C0BB8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83A896-C407-4698-D26E-51E2AA9762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BFCACA-610E-4E61-3792-F5685354E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A687-6701-4D41-939E-DD335767033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1AEC9A-C641-804F-D828-62E13D6FA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2E1D2A-FD02-A89C-B218-AF3425DC3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6FEFB-F2F1-4241-8D1F-7B1337C54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275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E574E-812D-B8A8-AC9A-04F62E82C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B3A4F7-40DB-3343-4C2F-C290D2524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A687-6701-4D41-939E-DD335767033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3DA745-558C-2CFC-8B6A-F7E6BB178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4714C4-D5D6-ABA5-F00A-E29C50E0C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6FEFB-F2F1-4241-8D1F-7B1337C54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065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3CB38D-1206-8B72-0A11-7B4A05743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A687-6701-4D41-939E-DD335767033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A528E8-7C78-92ED-7311-0E34DF85A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28E19-B2C3-1CD8-A607-D402CD099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6FEFB-F2F1-4241-8D1F-7B1337C54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390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047B3-19FD-6FEB-6313-8FECAB9B7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62265-726F-4D8C-520C-F034B6841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1A6B58-DE26-78A4-D77B-B39A0E32B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137B49-3993-7762-7446-76362D34C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A687-6701-4D41-939E-DD335767033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098DF2-25F1-DB28-D9FF-781498CA7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4659E-5963-0B8D-171E-B59393D30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6FEFB-F2F1-4241-8D1F-7B1337C54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851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3516-483D-C1B5-BB6F-4BB4547A9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9FC7B3-6E3E-6693-D0D8-72B0686D8F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A88FB2-7CD8-5B7D-9866-56518FE557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6272D2-02B7-530B-A19B-CB206B7DF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A687-6701-4D41-939E-DD335767033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C0C316-5E95-8C92-CF7E-387A53D55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E5667-D7CC-708D-7CD1-EBA0D3B3A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6FEFB-F2F1-4241-8D1F-7B1337C54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373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2D3D1E-0C77-1958-9B8A-AC7E44F42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3271C7-885B-2032-03AE-B4691D436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4581B-CF1B-5531-F153-6A9E617406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4A687-6701-4D41-939E-DD335767033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71298-5472-3164-302B-A84A33B171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C1D7A-DE17-130E-18C0-84C3EEFA6E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6FEFB-F2F1-4241-8D1F-7B1337C54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297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Hexagon 10">
            <a:extLst>
              <a:ext uri="{FF2B5EF4-FFF2-40B4-BE49-F238E27FC236}">
                <a16:creationId xmlns:a16="http://schemas.microsoft.com/office/drawing/2014/main" id="{0E0B62EA-F7A0-617B-028E-90B18B02E366}"/>
              </a:ext>
            </a:extLst>
          </p:cNvPr>
          <p:cNvSpPr/>
          <p:nvPr/>
        </p:nvSpPr>
        <p:spPr>
          <a:xfrm>
            <a:off x="-401217" y="2458618"/>
            <a:ext cx="5635690" cy="1217642"/>
          </a:xfrm>
          <a:prstGeom prst="hexagon">
            <a:avLst/>
          </a:prstGeom>
          <a:solidFill>
            <a:srgbClr val="03268F"/>
          </a:solidFill>
          <a:ln w="635000" cap="rnd">
            <a:solidFill>
              <a:srgbClr val="03268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5EE8F8D7-D03D-C4A9-0B9A-A2E11002DEE7}"/>
              </a:ext>
            </a:extLst>
          </p:cNvPr>
          <p:cNvSpPr/>
          <p:nvPr/>
        </p:nvSpPr>
        <p:spPr>
          <a:xfrm>
            <a:off x="5234473" y="6186195"/>
            <a:ext cx="693574" cy="553615"/>
          </a:xfrm>
          <a:prstGeom prst="hexagon">
            <a:avLst/>
          </a:prstGeom>
          <a:solidFill>
            <a:srgbClr val="3CA38D"/>
          </a:solidFill>
          <a:ln w="635000" cap="rnd">
            <a:solidFill>
              <a:srgbClr val="3CA38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14C8F415-EE3E-90D8-A773-FAEDADB935B5}"/>
              </a:ext>
            </a:extLst>
          </p:cNvPr>
          <p:cNvSpPr/>
          <p:nvPr/>
        </p:nvSpPr>
        <p:spPr>
          <a:xfrm>
            <a:off x="1092553" y="-335001"/>
            <a:ext cx="693574" cy="553615"/>
          </a:xfrm>
          <a:prstGeom prst="hexagon">
            <a:avLst/>
          </a:prstGeom>
          <a:solidFill>
            <a:srgbClr val="3CA38D"/>
          </a:solidFill>
          <a:ln w="635000" cap="rnd">
            <a:solidFill>
              <a:srgbClr val="3CA38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042F2B-8639-CD61-43D4-79B2D00DA3E1}"/>
              </a:ext>
            </a:extLst>
          </p:cNvPr>
          <p:cNvSpPr txBox="1"/>
          <p:nvPr/>
        </p:nvSpPr>
        <p:spPr>
          <a:xfrm>
            <a:off x="867748" y="2344164"/>
            <a:ext cx="33776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SALES REPORT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AFD181-636F-BDCE-423D-7C38E07F313F}"/>
              </a:ext>
            </a:extLst>
          </p:cNvPr>
          <p:cNvSpPr txBox="1"/>
          <p:nvPr/>
        </p:nvSpPr>
        <p:spPr>
          <a:xfrm>
            <a:off x="867748" y="4331062"/>
            <a:ext cx="33776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FOR DTLM RETAIL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JANUARY – MAY 2020</a:t>
            </a:r>
          </a:p>
          <a:p>
            <a:pPr algn="ctr"/>
            <a:endParaRPr lang="en-US" dirty="0">
              <a:latin typeface="Century Gothic" panose="020B0502020202020204" pitchFamily="34" charset="0"/>
            </a:endParaRPr>
          </a:p>
          <a:p>
            <a:pPr algn="ctr"/>
            <a:endParaRPr lang="en-US" dirty="0">
              <a:latin typeface="Century Gothic" panose="020B0502020202020204" pitchFamily="34" charset="0"/>
            </a:endParaRPr>
          </a:p>
          <a:p>
            <a:pPr algn="ctr"/>
            <a:r>
              <a:rPr lang="en-US" b="1" dirty="0">
                <a:latin typeface="Century Gothic" panose="020B0502020202020204" pitchFamily="34" charset="0"/>
              </a:rPr>
              <a:t>PRESENTED BY: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DANIEL CHUKWUMA</a:t>
            </a:r>
          </a:p>
          <a:p>
            <a:pPr algn="ctr"/>
            <a:endParaRPr lang="en-US" dirty="0">
              <a:latin typeface="Century Gothic" panose="020B0502020202020204" pitchFamily="34" charset="0"/>
            </a:endParaRP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APRIL 30, 2023</a:t>
            </a:r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DA3E7385-8A96-A796-AB66-DA7E5FE9C59B}"/>
              </a:ext>
            </a:extLst>
          </p:cNvPr>
          <p:cNvSpPr/>
          <p:nvPr/>
        </p:nvSpPr>
        <p:spPr>
          <a:xfrm>
            <a:off x="5907024" y="1276966"/>
            <a:ext cx="7296787" cy="5190228"/>
          </a:xfrm>
          <a:prstGeom prst="hexagon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0" cap="rnd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79B87B41-3D57-F46C-AD3B-57C90D8B6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824" y="405900"/>
            <a:ext cx="1784290" cy="27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37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79B87B41-3D57-F46C-AD3B-57C90D8B6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0014" y="587000"/>
            <a:ext cx="1784290" cy="27944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8903735-3147-328A-69D8-7AB883C1C47D}"/>
              </a:ext>
            </a:extLst>
          </p:cNvPr>
          <p:cNvGrpSpPr/>
          <p:nvPr/>
        </p:nvGrpSpPr>
        <p:grpSpPr>
          <a:xfrm>
            <a:off x="570260" y="2071148"/>
            <a:ext cx="4688825" cy="461665"/>
            <a:chOff x="570260" y="1865877"/>
            <a:chExt cx="4688825" cy="461665"/>
          </a:xfrm>
        </p:grpSpPr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5EE8F8D7-D03D-C4A9-0B9A-A2E11002DEE7}"/>
                </a:ext>
              </a:extLst>
            </p:cNvPr>
            <p:cNvSpPr/>
            <p:nvPr/>
          </p:nvSpPr>
          <p:spPr>
            <a:xfrm>
              <a:off x="1692228" y="1889131"/>
              <a:ext cx="507959" cy="415158"/>
            </a:xfrm>
            <a:prstGeom prst="hexagon">
              <a:avLst/>
            </a:prstGeom>
            <a:solidFill>
              <a:srgbClr val="3CA38D"/>
            </a:solidFill>
            <a:ln w="317500" cap="rnd">
              <a:solidFill>
                <a:srgbClr val="3CA38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AFD181-636F-BDCE-423D-7C38E07F313F}"/>
                </a:ext>
              </a:extLst>
            </p:cNvPr>
            <p:cNvSpPr txBox="1"/>
            <p:nvPr/>
          </p:nvSpPr>
          <p:spPr>
            <a:xfrm>
              <a:off x="570260" y="1865877"/>
              <a:ext cx="27518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01</a:t>
              </a:r>
              <a:endParaRPr lang="en-US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522898-5243-C924-71CC-5B7B1CF832A3}"/>
                </a:ext>
              </a:extLst>
            </p:cNvPr>
            <p:cNvSpPr txBox="1"/>
            <p:nvPr/>
          </p:nvSpPr>
          <p:spPr>
            <a:xfrm>
              <a:off x="2507191" y="1927432"/>
              <a:ext cx="27518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entury Gothic" panose="020B0502020202020204" pitchFamily="34" charset="0"/>
                </a:rPr>
                <a:t>Overview</a:t>
              </a:r>
              <a:endParaRPr lang="en-US" sz="1200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AE7CAB9-EDA5-B944-7FE7-6C741D27860A}"/>
              </a:ext>
            </a:extLst>
          </p:cNvPr>
          <p:cNvGrpSpPr/>
          <p:nvPr/>
        </p:nvGrpSpPr>
        <p:grpSpPr>
          <a:xfrm>
            <a:off x="570260" y="2970480"/>
            <a:ext cx="4688825" cy="461665"/>
            <a:chOff x="570260" y="1865877"/>
            <a:chExt cx="4688825" cy="461665"/>
          </a:xfrm>
        </p:grpSpPr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2043C6B8-17E5-1D11-2A92-939F8C318122}"/>
                </a:ext>
              </a:extLst>
            </p:cNvPr>
            <p:cNvSpPr/>
            <p:nvPr/>
          </p:nvSpPr>
          <p:spPr>
            <a:xfrm>
              <a:off x="1692228" y="1889131"/>
              <a:ext cx="507959" cy="415158"/>
            </a:xfrm>
            <a:prstGeom prst="hexagon">
              <a:avLst/>
            </a:prstGeom>
            <a:solidFill>
              <a:srgbClr val="3CA38D"/>
            </a:solidFill>
            <a:ln w="317500" cap="rnd">
              <a:solidFill>
                <a:srgbClr val="3CA38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C563DF3-A55A-37A7-27D8-3D8B6C96D3E6}"/>
                </a:ext>
              </a:extLst>
            </p:cNvPr>
            <p:cNvSpPr txBox="1"/>
            <p:nvPr/>
          </p:nvSpPr>
          <p:spPr>
            <a:xfrm>
              <a:off x="570260" y="1865877"/>
              <a:ext cx="27518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02</a:t>
              </a:r>
              <a:endParaRPr lang="en-US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4A10DC-8D82-CD52-784D-1FF8FBDFD98C}"/>
                </a:ext>
              </a:extLst>
            </p:cNvPr>
            <p:cNvSpPr txBox="1"/>
            <p:nvPr/>
          </p:nvSpPr>
          <p:spPr>
            <a:xfrm>
              <a:off x="2507191" y="1927432"/>
              <a:ext cx="27518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entury Gothic" panose="020B0502020202020204" pitchFamily="34" charset="0"/>
                </a:rPr>
                <a:t>Revenue Trend</a:t>
              </a:r>
              <a:endParaRPr lang="en-US" sz="1200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99209E9-4B3B-8AA7-C16E-FDC6E0C6E313}"/>
              </a:ext>
            </a:extLst>
          </p:cNvPr>
          <p:cNvGrpSpPr/>
          <p:nvPr/>
        </p:nvGrpSpPr>
        <p:grpSpPr>
          <a:xfrm>
            <a:off x="570260" y="3869811"/>
            <a:ext cx="5227035" cy="461665"/>
            <a:chOff x="570260" y="1865877"/>
            <a:chExt cx="5227035" cy="461665"/>
          </a:xfrm>
        </p:grpSpPr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id="{57DF19CE-C066-5A65-A741-E96BD4150007}"/>
                </a:ext>
              </a:extLst>
            </p:cNvPr>
            <p:cNvSpPr/>
            <p:nvPr/>
          </p:nvSpPr>
          <p:spPr>
            <a:xfrm>
              <a:off x="1692228" y="1889131"/>
              <a:ext cx="507959" cy="415158"/>
            </a:xfrm>
            <a:prstGeom prst="hexagon">
              <a:avLst/>
            </a:prstGeom>
            <a:solidFill>
              <a:srgbClr val="3CA38D"/>
            </a:solidFill>
            <a:ln w="317500" cap="rnd">
              <a:solidFill>
                <a:srgbClr val="3CA38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B0E6D74-F578-000B-79EB-F54132110211}"/>
                </a:ext>
              </a:extLst>
            </p:cNvPr>
            <p:cNvSpPr txBox="1"/>
            <p:nvPr/>
          </p:nvSpPr>
          <p:spPr>
            <a:xfrm>
              <a:off x="570260" y="1865877"/>
              <a:ext cx="27518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03</a:t>
              </a:r>
              <a:endParaRPr lang="en-US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30ADF2-1A27-390A-4D96-2B5A67034A95}"/>
                </a:ext>
              </a:extLst>
            </p:cNvPr>
            <p:cNvSpPr txBox="1"/>
            <p:nvPr/>
          </p:nvSpPr>
          <p:spPr>
            <a:xfrm>
              <a:off x="2507190" y="1927432"/>
              <a:ext cx="32901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entury Gothic" panose="020B0502020202020204" pitchFamily="34" charset="0"/>
                </a:rPr>
                <a:t>Top 5 Products by Revenue</a:t>
              </a:r>
              <a:endParaRPr lang="en-US" sz="1200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6F1ABF6-FB28-6EE3-6AFD-0726BDBA5BD4}"/>
              </a:ext>
            </a:extLst>
          </p:cNvPr>
          <p:cNvGrpSpPr/>
          <p:nvPr/>
        </p:nvGrpSpPr>
        <p:grpSpPr>
          <a:xfrm>
            <a:off x="570260" y="4764677"/>
            <a:ext cx="5793963" cy="461665"/>
            <a:chOff x="570260" y="1865877"/>
            <a:chExt cx="5793963" cy="461665"/>
          </a:xfrm>
        </p:grpSpPr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B8301DB9-F479-C308-3E05-6097973A2F88}"/>
                </a:ext>
              </a:extLst>
            </p:cNvPr>
            <p:cNvSpPr/>
            <p:nvPr/>
          </p:nvSpPr>
          <p:spPr>
            <a:xfrm>
              <a:off x="1692228" y="1889131"/>
              <a:ext cx="507959" cy="415158"/>
            </a:xfrm>
            <a:prstGeom prst="hexagon">
              <a:avLst/>
            </a:prstGeom>
            <a:solidFill>
              <a:srgbClr val="3CA38D"/>
            </a:solidFill>
            <a:ln w="317500" cap="rnd">
              <a:solidFill>
                <a:srgbClr val="3CA38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F29A125-F131-777B-50C5-51F678BE3575}"/>
                </a:ext>
              </a:extLst>
            </p:cNvPr>
            <p:cNvSpPr txBox="1"/>
            <p:nvPr/>
          </p:nvSpPr>
          <p:spPr>
            <a:xfrm>
              <a:off x="570260" y="1865877"/>
              <a:ext cx="27518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04</a:t>
              </a:r>
              <a:endParaRPr lang="en-US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F71ED37-A33D-702B-348C-06F336BED9FF}"/>
                </a:ext>
              </a:extLst>
            </p:cNvPr>
            <p:cNvSpPr txBox="1"/>
            <p:nvPr/>
          </p:nvSpPr>
          <p:spPr>
            <a:xfrm>
              <a:off x="2507190" y="1927432"/>
              <a:ext cx="38570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entury Gothic" panose="020B0502020202020204" pitchFamily="34" charset="0"/>
                </a:rPr>
                <a:t>Top 10 Sales Team by Revenue</a:t>
              </a:r>
              <a:endParaRPr lang="en-US" sz="1200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3DE881D-BD2D-F888-4786-8F6931D831D4}"/>
              </a:ext>
            </a:extLst>
          </p:cNvPr>
          <p:cNvGrpSpPr/>
          <p:nvPr/>
        </p:nvGrpSpPr>
        <p:grpSpPr>
          <a:xfrm>
            <a:off x="570260" y="5659542"/>
            <a:ext cx="5525739" cy="461665"/>
            <a:chOff x="570260" y="1865877"/>
            <a:chExt cx="5525739" cy="461665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6F13DBB9-4DA8-EA2E-0756-74DE9FE89A1D}"/>
                </a:ext>
              </a:extLst>
            </p:cNvPr>
            <p:cNvSpPr/>
            <p:nvPr/>
          </p:nvSpPr>
          <p:spPr>
            <a:xfrm>
              <a:off x="1692228" y="1889131"/>
              <a:ext cx="507959" cy="415158"/>
            </a:xfrm>
            <a:prstGeom prst="hexagon">
              <a:avLst/>
            </a:prstGeom>
            <a:solidFill>
              <a:srgbClr val="3CA38D"/>
            </a:solidFill>
            <a:ln w="317500" cap="rnd">
              <a:solidFill>
                <a:srgbClr val="3CA38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EE3184D-50A9-DB40-F284-7B96D676BFDB}"/>
                </a:ext>
              </a:extLst>
            </p:cNvPr>
            <p:cNvSpPr txBox="1"/>
            <p:nvPr/>
          </p:nvSpPr>
          <p:spPr>
            <a:xfrm>
              <a:off x="570260" y="1865877"/>
              <a:ext cx="27518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05</a:t>
              </a:r>
              <a:endParaRPr lang="en-US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45D442B-08CC-242D-92C9-08F8A0F2A990}"/>
                </a:ext>
              </a:extLst>
            </p:cNvPr>
            <p:cNvSpPr txBox="1"/>
            <p:nvPr/>
          </p:nvSpPr>
          <p:spPr>
            <a:xfrm>
              <a:off x="2507190" y="1927432"/>
              <a:ext cx="3588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entury Gothic" panose="020B0502020202020204" pitchFamily="34" charset="0"/>
                </a:rPr>
                <a:t>Conclusion &amp; Recommendation</a:t>
              </a:r>
              <a:endParaRPr lang="en-US" sz="1200" dirty="0">
                <a:latin typeface="Century Gothic" panose="020B0502020202020204" pitchFamily="34" charset="0"/>
              </a:endParaRPr>
            </a:p>
          </p:txBody>
        </p:sp>
      </p:grpSp>
      <p:pic>
        <p:nvPicPr>
          <p:cNvPr id="35" name="Picture 3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46B5248D-167D-94CC-61B3-AAFBB3E15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575" y="2332736"/>
            <a:ext cx="4022729" cy="4022729"/>
          </a:xfrm>
          <a:prstGeom prst="rect">
            <a:avLst/>
          </a:prstGeom>
        </p:spPr>
      </p:pic>
      <p:sp>
        <p:nvSpPr>
          <p:cNvPr id="38" name="Hexagon 37">
            <a:extLst>
              <a:ext uri="{FF2B5EF4-FFF2-40B4-BE49-F238E27FC236}">
                <a16:creationId xmlns:a16="http://schemas.microsoft.com/office/drawing/2014/main" id="{158A26C4-34F1-9C58-D39A-5356A443D801}"/>
              </a:ext>
            </a:extLst>
          </p:cNvPr>
          <p:cNvSpPr/>
          <p:nvPr/>
        </p:nvSpPr>
        <p:spPr>
          <a:xfrm>
            <a:off x="-72793" y="158378"/>
            <a:ext cx="2751894" cy="1534836"/>
          </a:xfrm>
          <a:prstGeom prst="hexagon">
            <a:avLst/>
          </a:prstGeom>
          <a:solidFill>
            <a:srgbClr val="03268F"/>
          </a:solidFill>
          <a:ln w="635000" cap="rnd">
            <a:solidFill>
              <a:srgbClr val="03268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EDA433BD-5AE0-6424-4D28-C505F20FCDC4}"/>
              </a:ext>
            </a:extLst>
          </p:cNvPr>
          <p:cNvSpPr/>
          <p:nvPr/>
        </p:nvSpPr>
        <p:spPr>
          <a:xfrm flipH="1">
            <a:off x="824931" y="752337"/>
            <a:ext cx="2242551" cy="461665"/>
          </a:xfrm>
          <a:prstGeom prst="hexagon">
            <a:avLst/>
          </a:prstGeom>
          <a:solidFill>
            <a:schemeClr val="bg1"/>
          </a:solidFill>
          <a:ln w="6350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042F2B-8639-CD61-43D4-79B2D00DA3E1}"/>
              </a:ext>
            </a:extLst>
          </p:cNvPr>
          <p:cNvSpPr txBox="1"/>
          <p:nvPr/>
        </p:nvSpPr>
        <p:spPr>
          <a:xfrm>
            <a:off x="3431737" y="1224763"/>
            <a:ext cx="3377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3268F"/>
                </a:solidFill>
                <a:latin typeface="Century Gothic" panose="020B0502020202020204" pitchFamily="34" charset="0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4007206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Hexagon 10">
            <a:extLst>
              <a:ext uri="{FF2B5EF4-FFF2-40B4-BE49-F238E27FC236}">
                <a16:creationId xmlns:a16="http://schemas.microsoft.com/office/drawing/2014/main" id="{0E0B62EA-F7A0-617B-028E-90B18B02E366}"/>
              </a:ext>
            </a:extLst>
          </p:cNvPr>
          <p:cNvSpPr/>
          <p:nvPr/>
        </p:nvSpPr>
        <p:spPr>
          <a:xfrm>
            <a:off x="-1960301" y="6296671"/>
            <a:ext cx="2376198" cy="778264"/>
          </a:xfrm>
          <a:prstGeom prst="hexagon">
            <a:avLst/>
          </a:prstGeom>
          <a:solidFill>
            <a:srgbClr val="03268F"/>
          </a:solidFill>
          <a:ln w="635000" cap="rnd">
            <a:solidFill>
              <a:srgbClr val="03268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14C8F415-EE3E-90D8-A773-FAEDADB935B5}"/>
              </a:ext>
            </a:extLst>
          </p:cNvPr>
          <p:cNvSpPr/>
          <p:nvPr/>
        </p:nvSpPr>
        <p:spPr>
          <a:xfrm>
            <a:off x="7936992" y="-1152144"/>
            <a:ext cx="4156945" cy="2109701"/>
          </a:xfrm>
          <a:prstGeom prst="hexagon">
            <a:avLst/>
          </a:prstGeom>
          <a:solidFill>
            <a:srgbClr val="03268F"/>
          </a:solidFill>
          <a:ln w="635000" cap="rnd">
            <a:solidFill>
              <a:srgbClr val="03268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042F2B-8639-CD61-43D4-79B2D00DA3E1}"/>
              </a:ext>
            </a:extLst>
          </p:cNvPr>
          <p:cNvSpPr txBox="1"/>
          <p:nvPr/>
        </p:nvSpPr>
        <p:spPr>
          <a:xfrm>
            <a:off x="8326623" y="346534"/>
            <a:ext cx="3377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OVERVIEW</a:t>
            </a:r>
          </a:p>
        </p:txBody>
      </p:sp>
      <p:pic>
        <p:nvPicPr>
          <p:cNvPr id="18" name="Picture 1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79B87B41-3D57-F46C-AD3B-57C90D8B6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97" y="377008"/>
            <a:ext cx="1784290" cy="279446"/>
          </a:xfrm>
          <a:prstGeom prst="rect">
            <a:avLst/>
          </a:prstGeom>
        </p:spPr>
      </p:pic>
      <p:sp>
        <p:nvSpPr>
          <p:cNvPr id="2" name="Hexagon 1">
            <a:extLst>
              <a:ext uri="{FF2B5EF4-FFF2-40B4-BE49-F238E27FC236}">
                <a16:creationId xmlns:a16="http://schemas.microsoft.com/office/drawing/2014/main" id="{EDA433BD-5AE0-6424-4D28-C505F20FCDC4}"/>
              </a:ext>
            </a:extLst>
          </p:cNvPr>
          <p:cNvSpPr/>
          <p:nvPr/>
        </p:nvSpPr>
        <p:spPr>
          <a:xfrm>
            <a:off x="6770775" y="-372801"/>
            <a:ext cx="549055" cy="551013"/>
          </a:xfrm>
          <a:prstGeom prst="hexagon">
            <a:avLst/>
          </a:prstGeom>
          <a:solidFill>
            <a:srgbClr val="3CA38D"/>
          </a:solidFill>
          <a:ln w="635000" cap="rnd">
            <a:solidFill>
              <a:srgbClr val="3CA38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5EE8F8D7-D03D-C4A9-0B9A-A2E11002DEE7}"/>
              </a:ext>
            </a:extLst>
          </p:cNvPr>
          <p:cNvSpPr/>
          <p:nvPr/>
        </p:nvSpPr>
        <p:spPr>
          <a:xfrm>
            <a:off x="1932266" y="2201705"/>
            <a:ext cx="1349552" cy="1003359"/>
          </a:xfrm>
          <a:prstGeom prst="hexagon">
            <a:avLst/>
          </a:prstGeom>
          <a:solidFill>
            <a:srgbClr val="3CA38D"/>
          </a:solidFill>
          <a:ln w="317500" cap="rnd">
            <a:solidFill>
              <a:srgbClr val="3CA38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7FF1BC0-55F6-C3B5-1B3F-256E209F4A70}"/>
              </a:ext>
            </a:extLst>
          </p:cNvPr>
          <p:cNvSpPr/>
          <p:nvPr/>
        </p:nvSpPr>
        <p:spPr>
          <a:xfrm>
            <a:off x="5421224" y="2201705"/>
            <a:ext cx="1349552" cy="1003359"/>
          </a:xfrm>
          <a:prstGeom prst="hexagon">
            <a:avLst/>
          </a:prstGeom>
          <a:solidFill>
            <a:srgbClr val="3CA38D"/>
          </a:solidFill>
          <a:ln w="317500" cap="rnd">
            <a:solidFill>
              <a:srgbClr val="3CA38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252A5691-F811-C1F0-508F-CF5D3DB2DA86}"/>
              </a:ext>
            </a:extLst>
          </p:cNvPr>
          <p:cNvSpPr/>
          <p:nvPr/>
        </p:nvSpPr>
        <p:spPr>
          <a:xfrm>
            <a:off x="8910182" y="2201705"/>
            <a:ext cx="1349552" cy="1003359"/>
          </a:xfrm>
          <a:prstGeom prst="hexagon">
            <a:avLst/>
          </a:prstGeom>
          <a:solidFill>
            <a:srgbClr val="3CA38D"/>
          </a:solidFill>
          <a:ln w="317500" cap="rnd">
            <a:solidFill>
              <a:srgbClr val="3CA38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Research with solid fill">
            <a:extLst>
              <a:ext uri="{FF2B5EF4-FFF2-40B4-BE49-F238E27FC236}">
                <a16:creationId xmlns:a16="http://schemas.microsoft.com/office/drawing/2014/main" id="{ADA3377E-E4C4-BE1D-A287-0772193DA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4318" y="2330660"/>
            <a:ext cx="745447" cy="745447"/>
          </a:xfrm>
          <a:prstGeom prst="rect">
            <a:avLst/>
          </a:prstGeom>
        </p:spPr>
      </p:pic>
      <p:pic>
        <p:nvPicPr>
          <p:cNvPr id="6" name="Graphic 5" descr="Bar chart with solid fill">
            <a:extLst>
              <a:ext uri="{FF2B5EF4-FFF2-40B4-BE49-F238E27FC236}">
                <a16:creationId xmlns:a16="http://schemas.microsoft.com/office/drawing/2014/main" id="{229DFA17-EBEE-B8C7-3F6F-8570D3702E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1350" y="2326807"/>
            <a:ext cx="749300" cy="749300"/>
          </a:xfrm>
          <a:prstGeom prst="rect">
            <a:avLst/>
          </a:prstGeom>
        </p:spPr>
      </p:pic>
      <p:pic>
        <p:nvPicPr>
          <p:cNvPr id="7" name="Graphic 6" descr="Money with solid fill">
            <a:extLst>
              <a:ext uri="{FF2B5EF4-FFF2-40B4-BE49-F238E27FC236}">
                <a16:creationId xmlns:a16="http://schemas.microsoft.com/office/drawing/2014/main" id="{E5D5FA03-F250-F3A9-2C3C-CB6A44A922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56260" y="2316904"/>
            <a:ext cx="759203" cy="759203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56E86D69-CAE3-D815-399A-BFEA1CDB74A1}"/>
              </a:ext>
            </a:extLst>
          </p:cNvPr>
          <p:cNvSpPr txBox="1">
            <a:spLocks/>
          </p:cNvSpPr>
          <p:nvPr/>
        </p:nvSpPr>
        <p:spPr>
          <a:xfrm>
            <a:off x="868907" y="3438167"/>
            <a:ext cx="3476268" cy="234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latin typeface="Century Gothic" panose="020B0502020202020204" pitchFamily="34" charset="0"/>
              </a:rPr>
              <a:t>This report aims to review the company’s financial performance from </a:t>
            </a:r>
            <a:r>
              <a:rPr lang="en-US" sz="1600" b="1" dirty="0">
                <a:latin typeface="Century Gothic" panose="020B0502020202020204" pitchFamily="34" charset="0"/>
              </a:rPr>
              <a:t>January to May 2020.</a:t>
            </a:r>
            <a:r>
              <a:rPr lang="en-US" sz="1600" dirty="0">
                <a:latin typeface="Century Gothic" panose="020B0502020202020204" pitchFamily="34" charset="0"/>
              </a:rPr>
              <a:t> Data was analyzed to obtain revenue and profits, as well as sales performance of products and team members.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331B85F5-DAAD-2351-FCF5-37EAAEFA79F3}"/>
              </a:ext>
            </a:extLst>
          </p:cNvPr>
          <p:cNvSpPr txBox="1">
            <a:spLocks/>
          </p:cNvSpPr>
          <p:nvPr/>
        </p:nvSpPr>
        <p:spPr>
          <a:xfrm>
            <a:off x="4820239" y="3461331"/>
            <a:ext cx="2551521" cy="234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latin typeface="Century Gothic" panose="020B0502020202020204" pitchFamily="34" charset="0"/>
              </a:rPr>
              <a:t>The analysis of this report was achieved using </a:t>
            </a:r>
            <a:r>
              <a:rPr lang="en-US" sz="1600" b="1" dirty="0">
                <a:latin typeface="Century Gothic" panose="020B0502020202020204" pitchFamily="34" charset="0"/>
              </a:rPr>
              <a:t>Microsoft Excel. </a:t>
            </a:r>
            <a:r>
              <a:rPr lang="en-US" sz="1600" dirty="0">
                <a:latin typeface="Century Gothic" panose="020B0502020202020204" pitchFamily="34" charset="0"/>
              </a:rPr>
              <a:t>Various computations were made to arrive at key business metrics to drive decision making.</a:t>
            </a:r>
            <a:endParaRPr lang="en-US" sz="1600" b="1" dirty="0">
              <a:latin typeface="Century Gothic" panose="020B0502020202020204" pitchFamily="34" charset="0"/>
            </a:endParaRP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FEF6F67F-D813-6D18-3685-45F04F63CEC5}"/>
              </a:ext>
            </a:extLst>
          </p:cNvPr>
          <p:cNvSpPr txBox="1">
            <a:spLocks/>
          </p:cNvSpPr>
          <p:nvPr/>
        </p:nvSpPr>
        <p:spPr>
          <a:xfrm>
            <a:off x="8003543" y="3404852"/>
            <a:ext cx="3264635" cy="234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latin typeface="Century Gothic" panose="020B0502020202020204" pitchFamily="34" charset="0"/>
              </a:rPr>
              <a:t>Key metrics presented in this report include revenue trend, top 5 products by revenue, and top 10 sales team by revenue.</a:t>
            </a:r>
            <a:endParaRPr lang="en-US" sz="16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02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Hexagon 10">
            <a:extLst>
              <a:ext uri="{FF2B5EF4-FFF2-40B4-BE49-F238E27FC236}">
                <a16:creationId xmlns:a16="http://schemas.microsoft.com/office/drawing/2014/main" id="{0E0B62EA-F7A0-617B-028E-90B18B02E366}"/>
              </a:ext>
            </a:extLst>
          </p:cNvPr>
          <p:cNvSpPr/>
          <p:nvPr/>
        </p:nvSpPr>
        <p:spPr>
          <a:xfrm>
            <a:off x="11028783" y="6693168"/>
            <a:ext cx="675521" cy="606949"/>
          </a:xfrm>
          <a:prstGeom prst="hexagon">
            <a:avLst/>
          </a:prstGeom>
          <a:solidFill>
            <a:srgbClr val="3CA38D"/>
          </a:solidFill>
          <a:ln w="635000" cap="rnd">
            <a:solidFill>
              <a:srgbClr val="3CA38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9360E1-D17D-59B0-A380-EA62E40158F1}"/>
              </a:ext>
            </a:extLst>
          </p:cNvPr>
          <p:cNvSpPr txBox="1">
            <a:spLocks/>
          </p:cNvSpPr>
          <p:nvPr/>
        </p:nvSpPr>
        <p:spPr>
          <a:xfrm>
            <a:off x="6906036" y="2349864"/>
            <a:ext cx="4533901" cy="1352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Century Gothic" panose="020B0502020202020204" pitchFamily="34" charset="0"/>
              </a:rPr>
              <a:t>A total revenue of 44.3 million USD was achieved within the 5-month period. 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2C9F7257-7F11-593E-BCBF-9FFADCA451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3123" r="2393" b="2852"/>
          <a:stretch/>
        </p:blipFill>
        <p:spPr>
          <a:xfrm>
            <a:off x="412607" y="1987833"/>
            <a:ext cx="5575245" cy="4086989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134C22EE-68A1-AF38-7E58-59A2BD0C7298}"/>
              </a:ext>
            </a:extLst>
          </p:cNvPr>
          <p:cNvSpPr txBox="1">
            <a:spLocks/>
          </p:cNvSpPr>
          <p:nvPr/>
        </p:nvSpPr>
        <p:spPr>
          <a:xfrm>
            <a:off x="6906036" y="4521516"/>
            <a:ext cx="4533901" cy="1352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Century Gothic" panose="020B0502020202020204" pitchFamily="34" charset="0"/>
              </a:rPr>
              <a:t>February had the lowest revenue of 8.5 million USD, while May the highest revenue of 9.1 million USD.</a:t>
            </a:r>
          </a:p>
        </p:txBody>
      </p:sp>
      <p:pic>
        <p:nvPicPr>
          <p:cNvPr id="17" name="Picture 1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C8D861A0-778F-5CD1-3EF3-5D9303E375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0014" y="587000"/>
            <a:ext cx="1784290" cy="279446"/>
          </a:xfrm>
          <a:prstGeom prst="rect">
            <a:avLst/>
          </a:prstGeom>
        </p:spPr>
      </p:pic>
      <p:sp>
        <p:nvSpPr>
          <p:cNvPr id="19" name="Hexagon 18">
            <a:extLst>
              <a:ext uri="{FF2B5EF4-FFF2-40B4-BE49-F238E27FC236}">
                <a16:creationId xmlns:a16="http://schemas.microsoft.com/office/drawing/2014/main" id="{3F6FB5B3-55C2-1D60-EF3E-28DA9908CD0C}"/>
              </a:ext>
            </a:extLst>
          </p:cNvPr>
          <p:cNvSpPr/>
          <p:nvPr/>
        </p:nvSpPr>
        <p:spPr>
          <a:xfrm>
            <a:off x="-1682854" y="-255579"/>
            <a:ext cx="2751894" cy="1534836"/>
          </a:xfrm>
          <a:prstGeom prst="hexagon">
            <a:avLst/>
          </a:prstGeom>
          <a:solidFill>
            <a:srgbClr val="03268F"/>
          </a:solidFill>
          <a:ln w="635000" cap="rnd">
            <a:solidFill>
              <a:srgbClr val="03268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8D4D6598-5E9F-DAA0-2069-8DE877C91FBB}"/>
              </a:ext>
            </a:extLst>
          </p:cNvPr>
          <p:cNvSpPr/>
          <p:nvPr/>
        </p:nvSpPr>
        <p:spPr>
          <a:xfrm flipH="1">
            <a:off x="836550" y="495892"/>
            <a:ext cx="2242551" cy="461665"/>
          </a:xfrm>
          <a:prstGeom prst="hexagon">
            <a:avLst/>
          </a:prstGeom>
          <a:solidFill>
            <a:schemeClr val="bg1"/>
          </a:solidFill>
          <a:ln w="6350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3EBD50-F35D-1C91-1634-D579308B3B22}"/>
              </a:ext>
            </a:extLst>
          </p:cNvPr>
          <p:cNvSpPr txBox="1"/>
          <p:nvPr/>
        </p:nvSpPr>
        <p:spPr>
          <a:xfrm>
            <a:off x="412607" y="434336"/>
            <a:ext cx="4271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3268F"/>
                </a:solidFill>
                <a:latin typeface="Century Gothic" panose="020B0502020202020204" pitchFamily="34" charset="0"/>
              </a:rPr>
              <a:t>REVENUE TREND</a:t>
            </a:r>
          </a:p>
        </p:txBody>
      </p:sp>
    </p:spTree>
    <p:extLst>
      <p:ext uri="{BB962C8B-B14F-4D97-AF65-F5344CB8AC3E}">
        <p14:creationId xmlns:p14="http://schemas.microsoft.com/office/powerpoint/2010/main" val="840488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833BDD0-3BBC-5926-2E1C-51E4AF0BD216}"/>
              </a:ext>
            </a:extLst>
          </p:cNvPr>
          <p:cNvSpPr txBox="1">
            <a:spLocks/>
          </p:cNvSpPr>
          <p:nvPr/>
        </p:nvSpPr>
        <p:spPr>
          <a:xfrm>
            <a:off x="6386245" y="2086193"/>
            <a:ext cx="5030514" cy="1352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Century Gothic" panose="020B0502020202020204" pitchFamily="34" charset="0"/>
              </a:rPr>
              <a:t>There were 47 products which were sub-divided into 10 categories like Accessories, Beddings, Collections, etc.</a:t>
            </a:r>
          </a:p>
        </p:txBody>
      </p:sp>
      <p:pic>
        <p:nvPicPr>
          <p:cNvPr id="4" name="Picture 3" descr="Chart, funnel chart&#10;&#10;Description automatically generated">
            <a:extLst>
              <a:ext uri="{FF2B5EF4-FFF2-40B4-BE49-F238E27FC236}">
                <a16:creationId xmlns:a16="http://schemas.microsoft.com/office/drawing/2014/main" id="{DB1851A3-496C-1AB4-212F-1066C908B8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" t="4176" r="15892" b="1604"/>
          <a:stretch/>
        </p:blipFill>
        <p:spPr>
          <a:xfrm>
            <a:off x="281980" y="1884780"/>
            <a:ext cx="5809891" cy="4445288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EBE068A8-B15E-DF79-4A4F-36F914AEF5F2}"/>
              </a:ext>
            </a:extLst>
          </p:cNvPr>
          <p:cNvSpPr txBox="1">
            <a:spLocks/>
          </p:cNvSpPr>
          <p:nvPr/>
        </p:nvSpPr>
        <p:spPr>
          <a:xfrm>
            <a:off x="6386245" y="4299887"/>
            <a:ext cx="5030514" cy="16382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Century Gothic" panose="020B0502020202020204" pitchFamily="34" charset="0"/>
              </a:rPr>
              <a:t>Clocks, Vases, Cookware, Ornaments, and Phones were the top 5 products by revenue amounting to 12% of the total revenue.</a:t>
            </a:r>
            <a:endParaRPr lang="en-US" sz="1400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9E81EC31-3C8A-C8D6-2A3C-E9AA1B686212}"/>
              </a:ext>
            </a:extLst>
          </p:cNvPr>
          <p:cNvSpPr/>
          <p:nvPr/>
        </p:nvSpPr>
        <p:spPr>
          <a:xfrm>
            <a:off x="11028783" y="6693168"/>
            <a:ext cx="675521" cy="606949"/>
          </a:xfrm>
          <a:prstGeom prst="hexagon">
            <a:avLst/>
          </a:prstGeom>
          <a:solidFill>
            <a:srgbClr val="3CA38D"/>
          </a:solidFill>
          <a:ln w="635000" cap="rnd">
            <a:solidFill>
              <a:srgbClr val="3CA38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054899B5-637A-B10D-CCCB-23704F9F2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0014" y="587000"/>
            <a:ext cx="1784290" cy="279446"/>
          </a:xfrm>
          <a:prstGeom prst="rect">
            <a:avLst/>
          </a:prstGeom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id="{0CFC3E92-2309-4257-6A1B-145F4BC88FFD}"/>
              </a:ext>
            </a:extLst>
          </p:cNvPr>
          <p:cNvSpPr/>
          <p:nvPr/>
        </p:nvSpPr>
        <p:spPr>
          <a:xfrm>
            <a:off x="-1682854" y="-255579"/>
            <a:ext cx="2751894" cy="1534836"/>
          </a:xfrm>
          <a:prstGeom prst="hexagon">
            <a:avLst/>
          </a:prstGeom>
          <a:solidFill>
            <a:srgbClr val="03268F"/>
          </a:solidFill>
          <a:ln w="635000" cap="rnd">
            <a:solidFill>
              <a:srgbClr val="03268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446B34A1-EEE3-1662-BBD8-8C2FE4F3EBB3}"/>
              </a:ext>
            </a:extLst>
          </p:cNvPr>
          <p:cNvSpPr/>
          <p:nvPr/>
        </p:nvSpPr>
        <p:spPr>
          <a:xfrm flipH="1">
            <a:off x="836550" y="495892"/>
            <a:ext cx="2242551" cy="461665"/>
          </a:xfrm>
          <a:prstGeom prst="hexagon">
            <a:avLst/>
          </a:prstGeom>
          <a:solidFill>
            <a:schemeClr val="bg1"/>
          </a:solidFill>
          <a:ln w="6350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1205C9-0FDA-F86F-CA27-40D7223333ED}"/>
              </a:ext>
            </a:extLst>
          </p:cNvPr>
          <p:cNvSpPr txBox="1"/>
          <p:nvPr/>
        </p:nvSpPr>
        <p:spPr>
          <a:xfrm>
            <a:off x="412606" y="434336"/>
            <a:ext cx="6529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3268F"/>
                </a:solidFill>
                <a:latin typeface="Century Gothic" panose="020B0502020202020204" pitchFamily="34" charset="0"/>
              </a:rPr>
              <a:t>TOP 5 PRODUCTS BY REVENUE</a:t>
            </a:r>
          </a:p>
        </p:txBody>
      </p:sp>
    </p:spTree>
    <p:extLst>
      <p:ext uri="{BB962C8B-B14F-4D97-AF65-F5344CB8AC3E}">
        <p14:creationId xmlns:p14="http://schemas.microsoft.com/office/powerpoint/2010/main" val="540043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305FB6A6-5284-2115-054D-8885736A3726}"/>
              </a:ext>
            </a:extLst>
          </p:cNvPr>
          <p:cNvSpPr txBox="1">
            <a:spLocks/>
          </p:cNvSpPr>
          <p:nvPr/>
        </p:nvSpPr>
        <p:spPr>
          <a:xfrm>
            <a:off x="6906036" y="1997083"/>
            <a:ext cx="4903514" cy="1352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Century Gothic" panose="020B0502020202020204" pitchFamily="34" charset="0"/>
              </a:rPr>
              <a:t>Out of 28 persons in the Sales team, these 10 people achieved the highest revenue.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4C0C192-73CF-2D77-C3C1-9EEC8D5D7E30}"/>
              </a:ext>
            </a:extLst>
          </p:cNvPr>
          <p:cNvSpPr txBox="1">
            <a:spLocks/>
          </p:cNvSpPr>
          <p:nvPr/>
        </p:nvSpPr>
        <p:spPr>
          <a:xfrm>
            <a:off x="6906036" y="4286054"/>
            <a:ext cx="5030514" cy="16382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Century Gothic" panose="020B0502020202020204" pitchFamily="34" charset="0"/>
              </a:rPr>
              <a:t>Total revenue from this top 10 amounts to 17.6 million USD, which is over 40% of the total revenue from all sales.</a:t>
            </a:r>
            <a:endParaRPr lang="en-US" sz="1400" dirty="0"/>
          </a:p>
        </p:txBody>
      </p:sp>
      <p:pic>
        <p:nvPicPr>
          <p:cNvPr id="8" name="Picture 7" descr="Timeline&#10;&#10;Description automatically generated">
            <a:extLst>
              <a:ext uri="{FF2B5EF4-FFF2-40B4-BE49-F238E27FC236}">
                <a16:creationId xmlns:a16="http://schemas.microsoft.com/office/drawing/2014/main" id="{4A5445F6-527D-5BDC-8DBF-A3EB978305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" t="2444" r="13935" b="3915"/>
          <a:stretch/>
        </p:blipFill>
        <p:spPr>
          <a:xfrm>
            <a:off x="159808" y="2024909"/>
            <a:ext cx="5936192" cy="3899444"/>
          </a:xfrm>
          <a:prstGeom prst="rect">
            <a:avLst/>
          </a:prstGeom>
        </p:spPr>
      </p:pic>
      <p:sp>
        <p:nvSpPr>
          <p:cNvPr id="9" name="Hexagon 8">
            <a:extLst>
              <a:ext uri="{FF2B5EF4-FFF2-40B4-BE49-F238E27FC236}">
                <a16:creationId xmlns:a16="http://schemas.microsoft.com/office/drawing/2014/main" id="{38BCBBAA-E6E5-61D6-9420-F7E566B3CB1B}"/>
              </a:ext>
            </a:extLst>
          </p:cNvPr>
          <p:cNvSpPr/>
          <p:nvPr/>
        </p:nvSpPr>
        <p:spPr>
          <a:xfrm>
            <a:off x="11028783" y="6693168"/>
            <a:ext cx="675521" cy="606949"/>
          </a:xfrm>
          <a:prstGeom prst="hexagon">
            <a:avLst/>
          </a:prstGeom>
          <a:solidFill>
            <a:srgbClr val="3CA38D"/>
          </a:solidFill>
          <a:ln w="635000" cap="rnd">
            <a:solidFill>
              <a:srgbClr val="3CA38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AE50CF81-A648-7ECA-C82E-2B88D3E6CC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0014" y="587000"/>
            <a:ext cx="1784290" cy="279446"/>
          </a:xfrm>
          <a:prstGeom prst="rect">
            <a:avLst/>
          </a:prstGeom>
        </p:spPr>
      </p:pic>
      <p:sp>
        <p:nvSpPr>
          <p:cNvPr id="12" name="Hexagon 11">
            <a:extLst>
              <a:ext uri="{FF2B5EF4-FFF2-40B4-BE49-F238E27FC236}">
                <a16:creationId xmlns:a16="http://schemas.microsoft.com/office/drawing/2014/main" id="{E532073B-1A36-E689-77BF-6D0A19F66584}"/>
              </a:ext>
            </a:extLst>
          </p:cNvPr>
          <p:cNvSpPr/>
          <p:nvPr/>
        </p:nvSpPr>
        <p:spPr>
          <a:xfrm>
            <a:off x="-1682854" y="-255579"/>
            <a:ext cx="2751894" cy="1534836"/>
          </a:xfrm>
          <a:prstGeom prst="hexagon">
            <a:avLst/>
          </a:prstGeom>
          <a:solidFill>
            <a:srgbClr val="03268F"/>
          </a:solidFill>
          <a:ln w="635000" cap="rnd">
            <a:solidFill>
              <a:srgbClr val="03268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FA06AA1A-ED5E-0D4A-29B5-8CF023D50E94}"/>
              </a:ext>
            </a:extLst>
          </p:cNvPr>
          <p:cNvSpPr/>
          <p:nvPr/>
        </p:nvSpPr>
        <p:spPr>
          <a:xfrm flipH="1">
            <a:off x="836550" y="495892"/>
            <a:ext cx="2242551" cy="461665"/>
          </a:xfrm>
          <a:prstGeom prst="hexagon">
            <a:avLst/>
          </a:prstGeom>
          <a:solidFill>
            <a:schemeClr val="bg1"/>
          </a:solidFill>
          <a:ln w="6350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40C78A-F08E-F634-FF42-349636006A33}"/>
              </a:ext>
            </a:extLst>
          </p:cNvPr>
          <p:cNvSpPr txBox="1"/>
          <p:nvPr/>
        </p:nvSpPr>
        <p:spPr>
          <a:xfrm>
            <a:off x="449929" y="434336"/>
            <a:ext cx="7070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3268F"/>
                </a:solidFill>
                <a:latin typeface="Century Gothic" panose="020B0502020202020204" pitchFamily="34" charset="0"/>
              </a:rPr>
              <a:t>TOP 10 SALES TEAM BY REVENUE</a:t>
            </a:r>
          </a:p>
        </p:txBody>
      </p:sp>
    </p:spTree>
    <p:extLst>
      <p:ext uri="{BB962C8B-B14F-4D97-AF65-F5344CB8AC3E}">
        <p14:creationId xmlns:p14="http://schemas.microsoft.com/office/powerpoint/2010/main" val="3629108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exagon 8">
            <a:extLst>
              <a:ext uri="{FF2B5EF4-FFF2-40B4-BE49-F238E27FC236}">
                <a16:creationId xmlns:a16="http://schemas.microsoft.com/office/drawing/2014/main" id="{38BCBBAA-E6E5-61D6-9420-F7E566B3CB1B}"/>
              </a:ext>
            </a:extLst>
          </p:cNvPr>
          <p:cNvSpPr/>
          <p:nvPr/>
        </p:nvSpPr>
        <p:spPr>
          <a:xfrm>
            <a:off x="10015641" y="5214925"/>
            <a:ext cx="2896767" cy="2061367"/>
          </a:xfrm>
          <a:prstGeom prst="hexagon">
            <a:avLst/>
          </a:prstGeom>
          <a:solidFill>
            <a:srgbClr val="03268F"/>
          </a:solidFill>
          <a:ln w="635000" cap="rnd">
            <a:solidFill>
              <a:srgbClr val="03268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AE50CF81-A648-7ECA-C82E-2B88D3E6C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75" y="6245609"/>
            <a:ext cx="1784290" cy="279446"/>
          </a:xfrm>
          <a:prstGeom prst="rect">
            <a:avLst/>
          </a:prstGeom>
        </p:spPr>
      </p:pic>
      <p:sp>
        <p:nvSpPr>
          <p:cNvPr id="12" name="Hexagon 11">
            <a:extLst>
              <a:ext uri="{FF2B5EF4-FFF2-40B4-BE49-F238E27FC236}">
                <a16:creationId xmlns:a16="http://schemas.microsoft.com/office/drawing/2014/main" id="{E532073B-1A36-E689-77BF-6D0A19F66584}"/>
              </a:ext>
            </a:extLst>
          </p:cNvPr>
          <p:cNvSpPr/>
          <p:nvPr/>
        </p:nvSpPr>
        <p:spPr>
          <a:xfrm>
            <a:off x="5868648" y="-987631"/>
            <a:ext cx="3667727" cy="1842914"/>
          </a:xfrm>
          <a:prstGeom prst="hexagon">
            <a:avLst/>
          </a:prstGeom>
          <a:solidFill>
            <a:srgbClr val="03268F"/>
          </a:solidFill>
          <a:ln w="635000" cap="rnd">
            <a:solidFill>
              <a:srgbClr val="03268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40C78A-F08E-F634-FF42-349636006A33}"/>
              </a:ext>
            </a:extLst>
          </p:cNvPr>
          <p:cNvSpPr txBox="1"/>
          <p:nvPr/>
        </p:nvSpPr>
        <p:spPr>
          <a:xfrm>
            <a:off x="4167239" y="213554"/>
            <a:ext cx="7070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CONCLUSION</a:t>
            </a:r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235C60F9-8820-8E87-7723-43FC35FC0F37}"/>
              </a:ext>
            </a:extLst>
          </p:cNvPr>
          <p:cNvSpPr/>
          <p:nvPr/>
        </p:nvSpPr>
        <p:spPr>
          <a:xfrm>
            <a:off x="-2581054" y="-239559"/>
            <a:ext cx="7070544" cy="5274763"/>
          </a:xfrm>
          <a:prstGeom prst="hexagon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0" cap="rnd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E7418-0585-CE57-8426-2ECE9C042D02}"/>
              </a:ext>
            </a:extLst>
          </p:cNvPr>
          <p:cNvSpPr txBox="1">
            <a:spLocks/>
          </p:cNvSpPr>
          <p:nvPr/>
        </p:nvSpPr>
        <p:spPr>
          <a:xfrm>
            <a:off x="5107939" y="2065688"/>
            <a:ext cx="5426711" cy="1352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Century Gothic" panose="020B0502020202020204" pitchFamily="34" charset="0"/>
              </a:rPr>
              <a:t>A total revenue of 44.3 million USD was achieved within the 5-month period. 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92F954F-5B6C-785A-9054-C40AB8F8E7B3}"/>
              </a:ext>
            </a:extLst>
          </p:cNvPr>
          <p:cNvSpPr txBox="1">
            <a:spLocks/>
          </p:cNvSpPr>
          <p:nvPr/>
        </p:nvSpPr>
        <p:spPr>
          <a:xfrm>
            <a:off x="5107939" y="3418325"/>
            <a:ext cx="5030514" cy="1352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Century Gothic" panose="020B0502020202020204" pitchFamily="34" charset="0"/>
              </a:rPr>
              <a:t>There were 47 products which were sub-divided into 10 categories like Accessories, Beddings, Collections, etc.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6E1DAC1B-D82A-070A-84DE-169D5E91DA8B}"/>
              </a:ext>
            </a:extLst>
          </p:cNvPr>
          <p:cNvSpPr/>
          <p:nvPr/>
        </p:nvSpPr>
        <p:spPr>
          <a:xfrm>
            <a:off x="8036577" y="6578272"/>
            <a:ext cx="675521" cy="606949"/>
          </a:xfrm>
          <a:prstGeom prst="hexagon">
            <a:avLst/>
          </a:prstGeom>
          <a:solidFill>
            <a:srgbClr val="3CA38D"/>
          </a:solidFill>
          <a:ln w="635000" cap="rnd">
            <a:solidFill>
              <a:srgbClr val="3CA38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54348886-1D4E-71DD-C52F-378FBEA06705}"/>
              </a:ext>
            </a:extLst>
          </p:cNvPr>
          <p:cNvSpPr/>
          <p:nvPr/>
        </p:nvSpPr>
        <p:spPr>
          <a:xfrm>
            <a:off x="11750726" y="191380"/>
            <a:ext cx="675521" cy="606949"/>
          </a:xfrm>
          <a:prstGeom prst="hexagon">
            <a:avLst/>
          </a:prstGeom>
          <a:solidFill>
            <a:srgbClr val="3CA38D"/>
          </a:solidFill>
          <a:ln w="635000" cap="rnd">
            <a:solidFill>
              <a:srgbClr val="3CA38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067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Hexagon 10">
            <a:extLst>
              <a:ext uri="{FF2B5EF4-FFF2-40B4-BE49-F238E27FC236}">
                <a16:creationId xmlns:a16="http://schemas.microsoft.com/office/drawing/2014/main" id="{0E0B62EA-F7A0-617B-028E-90B18B02E366}"/>
              </a:ext>
            </a:extLst>
          </p:cNvPr>
          <p:cNvSpPr/>
          <p:nvPr/>
        </p:nvSpPr>
        <p:spPr>
          <a:xfrm>
            <a:off x="-1960301" y="6296671"/>
            <a:ext cx="2376198" cy="778264"/>
          </a:xfrm>
          <a:prstGeom prst="hexagon">
            <a:avLst/>
          </a:prstGeom>
          <a:solidFill>
            <a:srgbClr val="03268F"/>
          </a:solidFill>
          <a:ln w="635000" cap="rnd">
            <a:solidFill>
              <a:srgbClr val="03268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14C8F415-EE3E-90D8-A773-FAEDADB935B5}"/>
              </a:ext>
            </a:extLst>
          </p:cNvPr>
          <p:cNvSpPr/>
          <p:nvPr/>
        </p:nvSpPr>
        <p:spPr>
          <a:xfrm>
            <a:off x="7936992" y="-1152144"/>
            <a:ext cx="4156945" cy="2109701"/>
          </a:xfrm>
          <a:prstGeom prst="hexagon">
            <a:avLst/>
          </a:prstGeom>
          <a:solidFill>
            <a:srgbClr val="03268F"/>
          </a:solidFill>
          <a:ln w="635000" cap="rnd">
            <a:solidFill>
              <a:srgbClr val="03268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042F2B-8639-CD61-43D4-79B2D00DA3E1}"/>
              </a:ext>
            </a:extLst>
          </p:cNvPr>
          <p:cNvSpPr txBox="1"/>
          <p:nvPr/>
        </p:nvSpPr>
        <p:spPr>
          <a:xfrm>
            <a:off x="8108421" y="361585"/>
            <a:ext cx="3767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RECOMMENDATION</a:t>
            </a:r>
          </a:p>
        </p:txBody>
      </p:sp>
      <p:pic>
        <p:nvPicPr>
          <p:cNvPr id="18" name="Picture 1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79B87B41-3D57-F46C-AD3B-57C90D8B6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97" y="377008"/>
            <a:ext cx="1784290" cy="279446"/>
          </a:xfrm>
          <a:prstGeom prst="rect">
            <a:avLst/>
          </a:prstGeom>
        </p:spPr>
      </p:pic>
      <p:sp>
        <p:nvSpPr>
          <p:cNvPr id="2" name="Hexagon 1">
            <a:extLst>
              <a:ext uri="{FF2B5EF4-FFF2-40B4-BE49-F238E27FC236}">
                <a16:creationId xmlns:a16="http://schemas.microsoft.com/office/drawing/2014/main" id="{EDA433BD-5AE0-6424-4D28-C505F20FCDC4}"/>
              </a:ext>
            </a:extLst>
          </p:cNvPr>
          <p:cNvSpPr/>
          <p:nvPr/>
        </p:nvSpPr>
        <p:spPr>
          <a:xfrm>
            <a:off x="6770775" y="-372801"/>
            <a:ext cx="549055" cy="551013"/>
          </a:xfrm>
          <a:prstGeom prst="hexagon">
            <a:avLst/>
          </a:prstGeom>
          <a:solidFill>
            <a:srgbClr val="3CA38D"/>
          </a:solidFill>
          <a:ln w="635000" cap="rnd">
            <a:solidFill>
              <a:srgbClr val="3CA38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5EE8F8D7-D03D-C4A9-0B9A-A2E11002DEE7}"/>
              </a:ext>
            </a:extLst>
          </p:cNvPr>
          <p:cNvSpPr/>
          <p:nvPr/>
        </p:nvSpPr>
        <p:spPr>
          <a:xfrm>
            <a:off x="1932266" y="2201705"/>
            <a:ext cx="1349552" cy="1003359"/>
          </a:xfrm>
          <a:prstGeom prst="hexagon">
            <a:avLst/>
          </a:prstGeom>
          <a:solidFill>
            <a:srgbClr val="3CA38D"/>
          </a:solidFill>
          <a:ln w="317500" cap="rnd">
            <a:solidFill>
              <a:srgbClr val="3CA38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7FF1BC0-55F6-C3B5-1B3F-256E209F4A70}"/>
              </a:ext>
            </a:extLst>
          </p:cNvPr>
          <p:cNvSpPr/>
          <p:nvPr/>
        </p:nvSpPr>
        <p:spPr>
          <a:xfrm>
            <a:off x="5421224" y="2201705"/>
            <a:ext cx="1349552" cy="1003359"/>
          </a:xfrm>
          <a:prstGeom prst="hexagon">
            <a:avLst/>
          </a:prstGeom>
          <a:solidFill>
            <a:srgbClr val="3CA38D"/>
          </a:solidFill>
          <a:ln w="317500" cap="rnd">
            <a:solidFill>
              <a:srgbClr val="3CA38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252A5691-F811-C1F0-508F-CF5D3DB2DA86}"/>
              </a:ext>
            </a:extLst>
          </p:cNvPr>
          <p:cNvSpPr/>
          <p:nvPr/>
        </p:nvSpPr>
        <p:spPr>
          <a:xfrm>
            <a:off x="8910182" y="2201705"/>
            <a:ext cx="1349552" cy="1003359"/>
          </a:xfrm>
          <a:prstGeom prst="hexagon">
            <a:avLst/>
          </a:prstGeom>
          <a:solidFill>
            <a:srgbClr val="3CA38D"/>
          </a:solidFill>
          <a:ln w="317500" cap="rnd">
            <a:solidFill>
              <a:srgbClr val="3CA38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7FE79A6-3F41-07C5-DA93-E47F83C2371D}"/>
              </a:ext>
            </a:extLst>
          </p:cNvPr>
          <p:cNvSpPr txBox="1">
            <a:spLocks/>
          </p:cNvSpPr>
          <p:nvPr/>
        </p:nvSpPr>
        <p:spPr>
          <a:xfrm>
            <a:off x="875090" y="3556252"/>
            <a:ext cx="3463904" cy="24257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latin typeface="Century Gothic" panose="020B0502020202020204" pitchFamily="34" charset="0"/>
              </a:rPr>
              <a:t>Discounts and Promos could be run on seasons like Valentine, Easter, etc. to get more revenue from sales.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2FF5B43-07D0-3166-5D9D-EC76FEAA9335}"/>
              </a:ext>
            </a:extLst>
          </p:cNvPr>
          <p:cNvSpPr txBox="1">
            <a:spLocks/>
          </p:cNvSpPr>
          <p:nvPr/>
        </p:nvSpPr>
        <p:spPr>
          <a:xfrm>
            <a:off x="4667926" y="3594125"/>
            <a:ext cx="2856148" cy="234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latin typeface="Century Gothic" panose="020B0502020202020204" pitchFamily="34" charset="0"/>
              </a:rPr>
              <a:t>There should be rewards for top performing salespersons to motivate the team.</a:t>
            </a:r>
            <a:endParaRPr lang="en-US" sz="1600" b="1" dirty="0">
              <a:latin typeface="Century Gothic" panose="020B0502020202020204" pitchFamily="34" charset="0"/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1A3827BC-A4D9-9FDA-08FD-9599DD176ECE}"/>
              </a:ext>
            </a:extLst>
          </p:cNvPr>
          <p:cNvSpPr txBox="1">
            <a:spLocks/>
          </p:cNvSpPr>
          <p:nvPr/>
        </p:nvSpPr>
        <p:spPr>
          <a:xfrm>
            <a:off x="8448502" y="3594125"/>
            <a:ext cx="2429921" cy="234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latin typeface="Century Gothic" panose="020B0502020202020204" pitchFamily="34" charset="0"/>
              </a:rPr>
              <a:t>More marketing campaigns should be carried out on low performing products.</a:t>
            </a:r>
            <a:endParaRPr lang="en-US" sz="1600" b="1" dirty="0">
              <a:latin typeface="Century Gothic" panose="020B0502020202020204" pitchFamily="34" charset="0"/>
            </a:endParaRPr>
          </a:p>
        </p:txBody>
      </p:sp>
      <p:pic>
        <p:nvPicPr>
          <p:cNvPr id="17" name="Graphic 16" descr="Money with solid fill">
            <a:extLst>
              <a:ext uri="{FF2B5EF4-FFF2-40B4-BE49-F238E27FC236}">
                <a16:creationId xmlns:a16="http://schemas.microsoft.com/office/drawing/2014/main" id="{14AA9D36-57CF-5F77-09DB-6463AA6CE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17068" y="2311547"/>
            <a:ext cx="783674" cy="783674"/>
          </a:xfrm>
          <a:prstGeom prst="rect">
            <a:avLst/>
          </a:prstGeom>
        </p:spPr>
      </p:pic>
      <p:pic>
        <p:nvPicPr>
          <p:cNvPr id="19" name="Graphic 18" descr="Ribbon with solid fill">
            <a:extLst>
              <a:ext uri="{FF2B5EF4-FFF2-40B4-BE49-F238E27FC236}">
                <a16:creationId xmlns:a16="http://schemas.microsoft.com/office/drawing/2014/main" id="{408CADFE-AC9D-BCEB-8C80-102192022F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34547" y="2307821"/>
            <a:ext cx="787400" cy="787400"/>
          </a:xfrm>
          <a:prstGeom prst="rect">
            <a:avLst/>
          </a:prstGeom>
        </p:spPr>
      </p:pic>
      <p:pic>
        <p:nvPicPr>
          <p:cNvPr id="20" name="Graphic 19" descr="Marketing with solid fill">
            <a:extLst>
              <a:ext uri="{FF2B5EF4-FFF2-40B4-BE49-F238E27FC236}">
                <a16:creationId xmlns:a16="http://schemas.microsoft.com/office/drawing/2014/main" id="{13A06C27-B18D-9A47-F110-59077461E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08966" y="2401970"/>
            <a:ext cx="708994" cy="70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520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exagon 11">
            <a:extLst>
              <a:ext uri="{FF2B5EF4-FFF2-40B4-BE49-F238E27FC236}">
                <a16:creationId xmlns:a16="http://schemas.microsoft.com/office/drawing/2014/main" id="{E532073B-1A36-E689-77BF-6D0A19F66584}"/>
              </a:ext>
            </a:extLst>
          </p:cNvPr>
          <p:cNvSpPr/>
          <p:nvPr/>
        </p:nvSpPr>
        <p:spPr>
          <a:xfrm>
            <a:off x="5997316" y="-396005"/>
            <a:ext cx="8375689" cy="7650009"/>
          </a:xfrm>
          <a:prstGeom prst="hexagon">
            <a:avLst/>
          </a:prstGeom>
          <a:solidFill>
            <a:srgbClr val="03268F"/>
          </a:solidFill>
          <a:ln w="635000" cap="rnd">
            <a:solidFill>
              <a:srgbClr val="03268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235C60F9-8820-8E87-7723-43FC35FC0F37}"/>
              </a:ext>
            </a:extLst>
          </p:cNvPr>
          <p:cNvSpPr/>
          <p:nvPr/>
        </p:nvSpPr>
        <p:spPr>
          <a:xfrm>
            <a:off x="7256010" y="817894"/>
            <a:ext cx="6768041" cy="5248486"/>
          </a:xfrm>
          <a:prstGeom prst="hexagon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190500" cap="rnd">
            <a:solidFill>
              <a:schemeClr val="bg1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6E1DAC1B-D82A-070A-84DE-169D5E91DA8B}"/>
              </a:ext>
            </a:extLst>
          </p:cNvPr>
          <p:cNvSpPr/>
          <p:nvPr/>
        </p:nvSpPr>
        <p:spPr>
          <a:xfrm>
            <a:off x="805429" y="2285181"/>
            <a:ext cx="3496282" cy="2313912"/>
          </a:xfrm>
          <a:prstGeom prst="hexagon">
            <a:avLst/>
          </a:prstGeom>
          <a:solidFill>
            <a:srgbClr val="3CA38D"/>
          </a:solidFill>
          <a:ln w="635000" cap="rnd">
            <a:solidFill>
              <a:srgbClr val="3CA38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40C78A-F08E-F634-FF42-349636006A33}"/>
              </a:ext>
            </a:extLst>
          </p:cNvPr>
          <p:cNvSpPr txBox="1"/>
          <p:nvPr/>
        </p:nvSpPr>
        <p:spPr>
          <a:xfrm>
            <a:off x="-406921" y="2775805"/>
            <a:ext cx="59209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THANK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1787307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</TotalTime>
  <Words>345</Words>
  <Application>Microsoft Office PowerPoint</Application>
  <PresentationFormat>Widescreen</PresentationFormat>
  <Paragraphs>42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Chukwuma</dc:creator>
  <cp:lastModifiedBy>Opeoluwa Oyewumi</cp:lastModifiedBy>
  <cp:revision>4</cp:revision>
  <dcterms:created xsi:type="dcterms:W3CDTF">2023-04-30T04:46:20Z</dcterms:created>
  <dcterms:modified xsi:type="dcterms:W3CDTF">2023-05-21T20:40:06Z</dcterms:modified>
</cp:coreProperties>
</file>